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7010400" cy="9296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PT Serif" panose="020A0603040505020204" pitchFamily="18" charset="0"/>
      <p:regular r:id="rId24"/>
      <p:bold r:id="rId25"/>
      <p:italic r:id="rId26"/>
      <p:bold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  <p:embeddedFont>
      <p:font typeface="Source Sans Pro SemiBold" panose="020B06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1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FiYg477bK/v4+gd5t8bwKsBDh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24" y="80"/>
      </p:cViewPr>
      <p:guideLst>
        <p:guide orient="horz" pos="2160"/>
        <p:guide pos="3840"/>
        <p:guide pos="73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eef5d78b4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13eef5d78b4_5_1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g13eef5d78b4_5_1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eef5d78b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13eef5d78b4_0_4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396" name="Google Shape;396;g13eef5d78b4_0_4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eef5d78b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13eef5d78b4_0_49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Shashank</a:t>
            </a:r>
            <a:endParaRPr/>
          </a:p>
        </p:txBody>
      </p:sp>
      <p:sp>
        <p:nvSpPr>
          <p:cNvPr id="407" name="Google Shape;407;g13eef5d78b4_0_4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fdeee1e7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3fdeee1e7d_3_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Jeanette</a:t>
            </a:r>
            <a:endParaRPr/>
          </a:p>
        </p:txBody>
      </p:sp>
      <p:sp>
        <p:nvSpPr>
          <p:cNvPr id="452" name="Google Shape;452;g13fdeee1e7d_3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Jeanette</a:t>
            </a:r>
            <a:endParaRPr/>
          </a:p>
        </p:txBody>
      </p:sp>
      <p:sp>
        <p:nvSpPr>
          <p:cNvPr id="183" name="Google Shape;18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eef5d78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3eef5d78b4_0_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225" name="Google Shape;225;g13eef5d78b4_0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eef5d78b4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13eef5d78b4_5_4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13eef5d78b4_5_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Jeanette</a:t>
            </a:r>
            <a:endParaRPr/>
          </a:p>
        </p:txBody>
      </p:sp>
      <p:sp>
        <p:nvSpPr>
          <p:cNvPr id="243" name="Google Shape;2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eef5d78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200" cy="313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13eef5d78b4_0_1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342" name="Google Shape;342;g13eef5d78b4_0_1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eef5d78b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13eef5d78b4_0_2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354" name="Google Shape;354;g13eef5d78b4_0_2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eef5d78b4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13eef5d78b4_1_3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 - confirm that this is not required for launch</a:t>
            </a:r>
            <a:endParaRPr/>
          </a:p>
        </p:txBody>
      </p:sp>
      <p:sp>
        <p:nvSpPr>
          <p:cNvPr id="364" name="Google Shape;364;g13eef5d78b4_1_3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eef5d78b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13eef5d78b4_0_68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Carl</a:t>
            </a:r>
            <a:endParaRPr sz="1600">
              <a:solidFill>
                <a:srgbClr val="20212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0212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1400"/>
              <a:buFont typeface="Century Gothic"/>
              <a:buChar char="●"/>
            </a:pPr>
            <a:r>
              <a:rPr lang="en-US" sz="1600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Emails – VHA, VBA, DVA</a:t>
            </a:r>
            <a:endParaRPr sz="1600">
              <a:solidFill>
                <a:srgbClr val="20212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1400"/>
              <a:buFont typeface="Century Gothic"/>
              <a:buChar char="●"/>
            </a:pPr>
            <a:r>
              <a:rPr lang="en-US" sz="1600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VA.gov – top-bar notification, cross-links, posts on VA.gov blog</a:t>
            </a:r>
            <a:endParaRPr sz="1600">
              <a:solidFill>
                <a:srgbClr val="20212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1400"/>
              <a:buFont typeface="Century Gothic"/>
              <a:buChar char="●"/>
            </a:pPr>
            <a:r>
              <a:rPr lang="en-US" sz="1600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 media platforms – VA-owned (Twitter, Facebook, etc.) and non-VA owned (Veteran 2 Veteran info, etc.)</a:t>
            </a:r>
            <a:endParaRPr sz="1600">
              <a:solidFill>
                <a:srgbClr val="20212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1400"/>
              <a:buFont typeface="Century Gothic"/>
              <a:buChar char="●"/>
            </a:pPr>
            <a:r>
              <a:rPr lang="en-US" sz="1600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VA.gov help line – e.g., insert a prompt about Form 1095-B into the hold message</a:t>
            </a:r>
            <a:endParaRPr/>
          </a:p>
        </p:txBody>
      </p:sp>
      <p:sp>
        <p:nvSpPr>
          <p:cNvPr id="378" name="Google Shape;378;g13eef5d78b4_0_6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2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7298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248" y="5988105"/>
            <a:ext cx="2604948" cy="580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0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>
            <a:off x="327000" y="1697046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2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1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8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8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9"/>
          <p:cNvSpPr/>
          <p:nvPr/>
        </p:nvSpPr>
        <p:spPr>
          <a:xfrm>
            <a:off x="0" y="0"/>
            <a:ext cx="12200239" cy="6858000"/>
          </a:xfrm>
          <a:prstGeom prst="rect">
            <a:avLst/>
          </a:prstGeom>
          <a:solidFill>
            <a:srgbClr val="A9D4FE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9"/>
          <p:cNvSpPr/>
          <p:nvPr/>
        </p:nvSpPr>
        <p:spPr>
          <a:xfrm>
            <a:off x="-8239" y="5725297"/>
            <a:ext cx="12200239" cy="113270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9"/>
          <p:cNvSpPr txBox="1">
            <a:spLocks noGrp="1"/>
          </p:cNvSpPr>
          <p:nvPr>
            <p:ph type="ctrTitle"/>
          </p:nvPr>
        </p:nvSpPr>
        <p:spPr>
          <a:xfrm>
            <a:off x="341868" y="1770694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body" idx="1"/>
          </p:nvPr>
        </p:nvSpPr>
        <p:spPr>
          <a:xfrm>
            <a:off x="341868" y="1356295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2" name="Google Shape;9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670" y="6124872"/>
            <a:ext cx="1384113" cy="415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39"/>
          <p:cNvGrpSpPr/>
          <p:nvPr/>
        </p:nvGrpSpPr>
        <p:grpSpPr>
          <a:xfrm>
            <a:off x="432486" y="6116925"/>
            <a:ext cx="1873603" cy="415350"/>
            <a:chOff x="432486" y="6131005"/>
            <a:chExt cx="1873603" cy="415350"/>
          </a:xfrm>
        </p:grpSpPr>
        <p:pic>
          <p:nvPicPr>
            <p:cNvPr id="94" name="Google Shape;94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2486" y="6131005"/>
              <a:ext cx="1873603" cy="41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39"/>
            <p:cNvPicPr preferRelativeResize="0"/>
            <p:nvPr/>
          </p:nvPicPr>
          <p:blipFill rotWithShape="1">
            <a:blip r:embed="rId4">
              <a:alphaModFix/>
            </a:blip>
            <a:srcRect l="25279" r="50096"/>
            <a:stretch/>
          </p:blipFill>
          <p:spPr>
            <a:xfrm>
              <a:off x="906162" y="6131005"/>
              <a:ext cx="461320" cy="41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39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0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0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0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1"/>
          <p:cNvPicPr preferRelativeResize="0"/>
          <p:nvPr/>
        </p:nvPicPr>
        <p:blipFill rotWithShape="1">
          <a:blip r:embed="rId2">
            <a:alphaModFix/>
          </a:blip>
          <a:srcRect l="-1" r="14401" b="144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9D4FE">
              <a:alpha val="6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1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1" name="Google Shape;11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41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41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41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4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18" name="Google Shape;118;p42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t="515" r="4391" b="63627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9D4FE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0" name="Google Shape;12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2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2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2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6" name="Google Shape;126;p42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solidFill>
          <a:srgbClr val="C6F6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3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9411732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3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3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bg>
      <p:bgPr>
        <a:solidFill>
          <a:srgbClr val="BFE4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6"/>
          <p:cNvSpPr txBox="1">
            <a:spLocks noGrp="1"/>
          </p:cNvSpPr>
          <p:nvPr>
            <p:ph type="ctrTitle"/>
          </p:nvPr>
        </p:nvSpPr>
        <p:spPr>
          <a:xfrm>
            <a:off x="2465171" y="276769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6"/>
          <p:cNvSpPr txBox="1">
            <a:spLocks noGrp="1"/>
          </p:cNvSpPr>
          <p:nvPr>
            <p:ph type="body" idx="1"/>
          </p:nvPr>
        </p:nvSpPr>
        <p:spPr>
          <a:xfrm>
            <a:off x="3972696" y="235329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6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6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7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5382228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7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7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7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4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body" idx="1"/>
          </p:nvPr>
        </p:nvSpPr>
        <p:spPr>
          <a:xfrm>
            <a:off x="419100" y="1364578"/>
            <a:ext cx="262825" cy="71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 b="1" i="0">
                <a:solidFill>
                  <a:schemeClr val="accen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2"/>
          </p:nvPr>
        </p:nvSpPr>
        <p:spPr>
          <a:xfrm>
            <a:off x="852488" y="1364578"/>
            <a:ext cx="3278187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8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8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8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48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48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9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6311212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9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49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2"/>
          <p:cNvSpPr/>
          <p:nvPr/>
        </p:nvSpPr>
        <p:spPr>
          <a:xfrm>
            <a:off x="6096000" y="0"/>
            <a:ext cx="6104239" cy="6858000"/>
          </a:xfrm>
          <a:prstGeom prst="rect">
            <a:avLst/>
          </a:prstGeom>
          <a:solidFill>
            <a:srgbClr val="BFE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2"/>
          <p:cNvSpPr txBox="1">
            <a:spLocks noGrp="1"/>
          </p:cNvSpPr>
          <p:nvPr>
            <p:ph type="title"/>
          </p:nvPr>
        </p:nvSpPr>
        <p:spPr>
          <a:xfrm>
            <a:off x="320246" y="2270681"/>
            <a:ext cx="5273246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479"/>
              </a:buClr>
              <a:buSzPts val="3600"/>
              <a:buFont typeface="PT Serif"/>
              <a:buNone/>
              <a:defRPr>
                <a:solidFill>
                  <a:srgbClr val="01447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2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52"/>
          <p:cNvSpPr txBox="1">
            <a:spLocks noGrp="1"/>
          </p:cNvSpPr>
          <p:nvPr>
            <p:ph type="body" idx="1"/>
          </p:nvPr>
        </p:nvSpPr>
        <p:spPr>
          <a:xfrm>
            <a:off x="320246" y="3618898"/>
            <a:ext cx="5273246" cy="17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3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erif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3"/>
          <p:cNvSpPr>
            <a:spLocks noGrp="1"/>
          </p:cNvSpPr>
          <p:nvPr>
            <p:ph type="pic" idx="2"/>
          </p:nvPr>
        </p:nvSpPr>
        <p:spPr>
          <a:xfrm>
            <a:off x="5600700" y="99218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53"/>
          <p:cNvSpPr txBox="1">
            <a:spLocks noGrp="1"/>
          </p:cNvSpPr>
          <p:nvPr>
            <p:ph type="body" idx="1"/>
          </p:nvPr>
        </p:nvSpPr>
        <p:spPr>
          <a:xfrm>
            <a:off x="331788" y="242808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53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3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53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T Serif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54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4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4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1"/>
          </p:nvPr>
        </p:nvSpPr>
        <p:spPr>
          <a:xfrm>
            <a:off x="320246" y="1253331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solidFill>
          <a:srgbClr val="014479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4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wo Content">
  <p:cSld name="5_Two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34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34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0"/>
          <p:cNvSpPr txBox="1">
            <a:spLocks noGrp="1"/>
          </p:cNvSpPr>
          <p:nvPr>
            <p:ph type="title"/>
          </p:nvPr>
        </p:nvSpPr>
        <p:spPr>
          <a:xfrm>
            <a:off x="302632" y="3725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/>
          <p:nvPr/>
        </p:nvSpPr>
        <p:spPr>
          <a:xfrm>
            <a:off x="6096000" y="0"/>
            <a:ext cx="610423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2"/>
          <p:cNvSpPr txBox="1">
            <a:spLocks noGrp="1"/>
          </p:cNvSpPr>
          <p:nvPr>
            <p:ph type="title"/>
          </p:nvPr>
        </p:nvSpPr>
        <p:spPr>
          <a:xfrm>
            <a:off x="320246" y="2270681"/>
            <a:ext cx="5273246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479"/>
              </a:buClr>
              <a:buSzPts val="3600"/>
              <a:buFont typeface="PT Serif"/>
              <a:buNone/>
              <a:defRPr>
                <a:solidFill>
                  <a:srgbClr val="01447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1"/>
          </p:nvPr>
        </p:nvSpPr>
        <p:spPr>
          <a:xfrm>
            <a:off x="320246" y="3618898"/>
            <a:ext cx="5273246" cy="17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solidFill>
          <a:schemeClr val="accen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bg>
      <p:bgPr>
        <a:solidFill>
          <a:srgbClr val="BFE4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31037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 sz="3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310376" y="1825625"/>
            <a:ext cx="114625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64">
          <p15:clr>
            <a:srgbClr val="F26B43"/>
          </p15:clr>
        </p15:guide>
        <p15:guide id="3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5" Type="http://schemas.openxmlformats.org/officeDocument/2006/relationships/image" Target="../media/image2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etch.com/s/1f2a2fbd-8d48-47c6-8e95-b26d5259a211/prototype/a/2F852299-DA7F-44DC-82E2-3B5CEC399F0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hyperlink" Target="http://www.youtube.com/watch?v=BpyHDVboYt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innovationboards1199/m/innovationboards1199/1644450553071/a00ee414383f895eb10e85442effb8f2a3770c79?sender=uf884d122b7055bc310de552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>
            <a:spLocks noGrp="1"/>
          </p:cNvSpPr>
          <p:nvPr>
            <p:ph type="ctrTitle"/>
          </p:nvPr>
        </p:nvSpPr>
        <p:spPr>
          <a:xfrm>
            <a:off x="303125" y="2358325"/>
            <a:ext cx="114699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1095</a:t>
            </a:r>
            <a:r>
              <a:rPr lang="en-US"/>
              <a:t>-B Business Owner Brief</a:t>
            </a:r>
            <a:endParaRPr/>
          </a:p>
        </p:txBody>
      </p:sp>
      <p:sp>
        <p:nvSpPr>
          <p:cNvPr id="180" name="Google Shape;180;p1"/>
          <p:cNvSpPr txBox="1">
            <a:spLocks noGrp="1"/>
          </p:cNvSpPr>
          <p:nvPr>
            <p:ph type="subTitle" idx="1"/>
          </p:nvPr>
        </p:nvSpPr>
        <p:spPr>
          <a:xfrm>
            <a:off x="341868" y="3625768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FRIDAY, JULY 29TH, 2022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eef5d78b4_5_12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8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1095-B Post-MVP</a:t>
            </a:r>
            <a:endParaRPr/>
          </a:p>
        </p:txBody>
      </p:sp>
      <p:sp>
        <p:nvSpPr>
          <p:cNvPr id="391" name="Google Shape;391;g13eef5d78b4_5_12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BUSINESS OWNER BRIEF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2" name="Google Shape;392;g13eef5d78b4_5_1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eef5d78b4_0_42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Paperless Delivery</a:t>
            </a:r>
            <a:endParaRPr/>
          </a:p>
        </p:txBody>
      </p:sp>
      <p:sp>
        <p:nvSpPr>
          <p:cNvPr id="399" name="Google Shape;399;g13eef5d78b4_0_42"/>
          <p:cNvSpPr txBox="1">
            <a:spLocks noGrp="1"/>
          </p:cNvSpPr>
          <p:nvPr>
            <p:ph type="body" idx="1"/>
          </p:nvPr>
        </p:nvSpPr>
        <p:spPr>
          <a:xfrm>
            <a:off x="320250" y="1253325"/>
            <a:ext cx="5072400" cy="5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Design has been approved for a Post-MVP Paperless Delivery sign up feature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Delivery preferences will be managed (and stored) in VA.gov profile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Veterans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will receive a confirmation email each time they update their delivery preferences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g13eef5d78b4_0_4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01" name="Google Shape;401;g13eef5d78b4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0373" y="712566"/>
            <a:ext cx="2164595" cy="54327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402" name="Google Shape;402;g13eef5d78b4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700" y="2720475"/>
            <a:ext cx="5469825" cy="1534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403" name="Google Shape;403;g13eef5d78b4_0_42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Post-MVP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g13eef5d78b4_0_49"/>
          <p:cNvCxnSpPr/>
          <p:nvPr/>
        </p:nvCxnSpPr>
        <p:spPr>
          <a:xfrm>
            <a:off x="5079668" y="1381554"/>
            <a:ext cx="0" cy="5065800"/>
          </a:xfrm>
          <a:prstGeom prst="straightConnector1">
            <a:avLst/>
          </a:prstGeom>
          <a:noFill/>
          <a:ln w="19050" cap="flat" cmpd="sng">
            <a:solidFill>
              <a:srgbClr val="747C7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10" name="Google Shape;410;g13eef5d78b4_0_49"/>
          <p:cNvSpPr/>
          <p:nvPr/>
        </p:nvSpPr>
        <p:spPr>
          <a:xfrm>
            <a:off x="636924" y="1344000"/>
            <a:ext cx="2123400" cy="5060100"/>
          </a:xfrm>
          <a:prstGeom prst="rect">
            <a:avLst/>
          </a:prstGeom>
          <a:solidFill>
            <a:srgbClr val="D3E9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g13eef5d78b4_0_49"/>
          <p:cNvSpPr/>
          <p:nvPr/>
        </p:nvSpPr>
        <p:spPr>
          <a:xfrm>
            <a:off x="2868000" y="1346521"/>
            <a:ext cx="2165700" cy="5060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g13eef5d78b4_0_49"/>
          <p:cNvSpPr/>
          <p:nvPr/>
        </p:nvSpPr>
        <p:spPr>
          <a:xfrm>
            <a:off x="5141285" y="1344000"/>
            <a:ext cx="6329400" cy="5060100"/>
          </a:xfrm>
          <a:prstGeom prst="rect">
            <a:avLst/>
          </a:prstGeom>
          <a:gradFill>
            <a:gsLst>
              <a:gs pos="0">
                <a:srgbClr val="E2F1FF"/>
              </a:gs>
              <a:gs pos="35000">
                <a:srgbClr val="E9F3FF"/>
              </a:gs>
              <a:gs pos="100000">
                <a:srgbClr val="F6F9FF"/>
              </a:gs>
            </a:gsLst>
            <a:lin ang="16200000" scaled="0"/>
          </a:gradFill>
          <a:ln w="9525" cap="flat" cmpd="sng">
            <a:solidFill>
              <a:srgbClr val="D3DDE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g13eef5d78b4_0_49"/>
          <p:cNvSpPr txBox="1">
            <a:spLocks noGrp="1"/>
          </p:cNvSpPr>
          <p:nvPr>
            <p:ph type="title"/>
          </p:nvPr>
        </p:nvSpPr>
        <p:spPr>
          <a:xfrm>
            <a:off x="310898" y="374900"/>
            <a:ext cx="63870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1095-B extended timeline</a:t>
            </a:r>
            <a:endParaRPr/>
          </a:p>
        </p:txBody>
      </p:sp>
      <p:sp>
        <p:nvSpPr>
          <p:cNvPr id="414" name="Google Shape;414;g13eef5d78b4_0_49"/>
          <p:cNvSpPr txBox="1">
            <a:spLocks noGrp="1"/>
          </p:cNvSpPr>
          <p:nvPr>
            <p:ph type="sldNum" idx="12"/>
          </p:nvPr>
        </p:nvSpPr>
        <p:spPr>
          <a:xfrm>
            <a:off x="11475720" y="6355668"/>
            <a:ext cx="3870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15" name="Google Shape;415;g13eef5d78b4_0_49"/>
          <p:cNvSpPr txBox="1"/>
          <p:nvPr/>
        </p:nvSpPr>
        <p:spPr>
          <a:xfrm>
            <a:off x="4317147" y="3606294"/>
            <a:ext cx="1743000" cy="4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 Wayfinding 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Sitewide</a:t>
            </a:r>
            <a:endParaRPr sz="7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g13eef5d78b4_0_49"/>
          <p:cNvSpPr txBox="1"/>
          <p:nvPr/>
        </p:nvSpPr>
        <p:spPr>
          <a:xfrm>
            <a:off x="649613" y="4547423"/>
            <a:ext cx="10821000" cy="412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Opt-in to Paperless Delivery</a:t>
            </a:r>
            <a:endParaRPr sz="1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Google Shape;417;g13eef5d78b4_0_49"/>
          <p:cNvSpPr txBox="1"/>
          <p:nvPr/>
        </p:nvSpPr>
        <p:spPr>
          <a:xfrm>
            <a:off x="833898" y="2681432"/>
            <a:ext cx="1743000" cy="4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Designed Landing Page for Opt-in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Google Shape;418;g13eef5d78b4_0_49"/>
          <p:cNvSpPr txBox="1"/>
          <p:nvPr/>
        </p:nvSpPr>
        <p:spPr>
          <a:xfrm>
            <a:off x="649626" y="2223058"/>
            <a:ext cx="10821000" cy="412800"/>
          </a:xfrm>
          <a:prstGeom prst="rect">
            <a:avLst/>
          </a:prstGeom>
          <a:solidFill>
            <a:srgbClr val="88A8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95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Landing </a:t>
            </a:r>
            <a:r>
              <a:rPr lang="en-US" sz="950" b="1">
                <a:latin typeface="Century Gothic"/>
                <a:ea typeface="Century Gothic"/>
                <a:cs typeface="Century Gothic"/>
                <a:sym typeface="Century Gothic"/>
              </a:rPr>
              <a:t>P</a:t>
            </a:r>
            <a:r>
              <a:rPr lang="en-US" sz="95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 for </a:t>
            </a:r>
            <a:r>
              <a:rPr lang="en-US" sz="950" b="1"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n-US" sz="95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igital </a:t>
            </a:r>
            <a:r>
              <a:rPr lang="en-US" sz="950" b="1"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lang="en-US" sz="95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etrieval</a:t>
            </a:r>
            <a:endParaRPr sz="95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g13eef5d78b4_0_49"/>
          <p:cNvSpPr txBox="1"/>
          <p:nvPr/>
        </p:nvSpPr>
        <p:spPr>
          <a:xfrm>
            <a:off x="3059065" y="2680911"/>
            <a:ext cx="17430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Launch 1095-B Landing page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g13eef5d78b4_0_49"/>
          <p:cNvSpPr txBox="1"/>
          <p:nvPr/>
        </p:nvSpPr>
        <p:spPr>
          <a:xfrm>
            <a:off x="831529" y="3135961"/>
            <a:ext cx="1743000" cy="4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Designed Blast and Annual Notifications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g13eef5d78b4_0_49"/>
          <p:cNvSpPr txBox="1"/>
          <p:nvPr/>
        </p:nvSpPr>
        <p:spPr>
          <a:xfrm>
            <a:off x="3059065" y="3135961"/>
            <a:ext cx="1743000" cy="411600"/>
          </a:xfrm>
          <a:prstGeom prst="rect">
            <a:avLst/>
          </a:prstGeom>
          <a:solidFill>
            <a:srgbClr val="C6F6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Blast and Annual Triggers – 1095-B &amp; HEC (Joshua)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g13eef5d78b4_0_49"/>
          <p:cNvSpPr txBox="1"/>
          <p:nvPr/>
        </p:nvSpPr>
        <p:spPr>
          <a:xfrm>
            <a:off x="831529" y="5025552"/>
            <a:ext cx="1743000" cy="4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Designed for Opt-in Component on landing page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g13eef5d78b4_0_49"/>
          <p:cNvSpPr txBox="1"/>
          <p:nvPr/>
        </p:nvSpPr>
        <p:spPr>
          <a:xfrm>
            <a:off x="5395381" y="2680845"/>
            <a:ext cx="1743000" cy="4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 Launch Monitoring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g13eef5d78b4_0_49"/>
          <p:cNvSpPr txBox="1"/>
          <p:nvPr/>
        </p:nvSpPr>
        <p:spPr>
          <a:xfrm>
            <a:off x="831529" y="5474183"/>
            <a:ext cx="1743000" cy="4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Designed Opt-in and Opt-in  Notifications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5" name="Google Shape;425;g13eef5d78b4_0_49"/>
          <p:cNvSpPr txBox="1"/>
          <p:nvPr/>
        </p:nvSpPr>
        <p:spPr>
          <a:xfrm>
            <a:off x="833898" y="5943755"/>
            <a:ext cx="1743000" cy="4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Aligned on Opt-in build Req / Response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6" name="Google Shape;426;g13eef5d78b4_0_49"/>
          <p:cNvSpPr txBox="1"/>
          <p:nvPr/>
        </p:nvSpPr>
        <p:spPr>
          <a:xfrm>
            <a:off x="3053850" y="5029200"/>
            <a:ext cx="1743000" cy="411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70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for Opt-in Component in Profile - VA.gov Profile</a:t>
            </a:r>
            <a:endParaRPr sz="7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7" name="Google Shape;427;g13eef5d78b4_0_49"/>
          <p:cNvSpPr txBox="1"/>
          <p:nvPr/>
        </p:nvSpPr>
        <p:spPr>
          <a:xfrm>
            <a:off x="8305958" y="5029200"/>
            <a:ext cx="1743000" cy="411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70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Opt-in / Opt-out Notification Triggers - VA.gov Profile</a:t>
            </a:r>
            <a:endParaRPr sz="7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8" name="Google Shape;428;g13eef5d78b4_0_49"/>
          <p:cNvSpPr txBox="1"/>
          <p:nvPr/>
        </p:nvSpPr>
        <p:spPr>
          <a:xfrm>
            <a:off x="4074464" y="5479603"/>
            <a:ext cx="1873800" cy="412800"/>
          </a:xfrm>
          <a:prstGeom prst="rect">
            <a:avLst/>
          </a:prstGeom>
          <a:solidFill>
            <a:srgbClr val="C6F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HEC OGC Legal Review of Opt-in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&amp; HEC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g13eef5d78b4_0_49"/>
          <p:cNvSpPr txBox="1"/>
          <p:nvPr/>
        </p:nvSpPr>
        <p:spPr>
          <a:xfrm>
            <a:off x="5395364" y="5948001"/>
            <a:ext cx="2408400" cy="411600"/>
          </a:xfrm>
          <a:prstGeom prst="rect">
            <a:avLst/>
          </a:prstGeom>
          <a:solidFill>
            <a:srgbClr val="C6F6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BE Veterans Profile to Enrollment System for Opt-in - </a:t>
            </a:r>
            <a:r>
              <a:rPr lang="en-US" sz="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 </a:t>
            </a: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Profile (Mike) HEC (Joshua)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" name="Google Shape;430;g13eef5d78b4_0_49"/>
          <p:cNvSpPr txBox="1"/>
          <p:nvPr/>
        </p:nvSpPr>
        <p:spPr>
          <a:xfrm>
            <a:off x="6492116" y="5029200"/>
            <a:ext cx="1743000" cy="411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70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Build link Profile to Veterans profile - VA.gov Profile &amp; </a:t>
            </a:r>
            <a:r>
              <a:rPr lang="en-US" sz="7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</a:t>
            </a:r>
            <a:r>
              <a:rPr lang="en-US" sz="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Profile (mike)</a:t>
            </a:r>
            <a:endParaRPr sz="7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g13eef5d78b4_0_49"/>
          <p:cNvSpPr txBox="1"/>
          <p:nvPr/>
        </p:nvSpPr>
        <p:spPr>
          <a:xfrm>
            <a:off x="10048950" y="5478125"/>
            <a:ext cx="1240500" cy="4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Enable Opt-in Link </a:t>
            </a: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landing page  -  1095-</a:t>
            </a:r>
            <a:r>
              <a:rPr lang="en-US" sz="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2" name="Google Shape;432;g13eef5d78b4_0_49" descr="Badge Tick1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739" y="1383323"/>
            <a:ext cx="640997" cy="61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3eef5d78b4_0_49" descr="Clipboard Partially Checked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5202" y="1399997"/>
            <a:ext cx="588638" cy="56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3eef5d78b4_0_49" descr="List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1102" y="1402947"/>
            <a:ext cx="549752" cy="53121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3eef5d78b4_0_49"/>
          <p:cNvSpPr txBox="1"/>
          <p:nvPr/>
        </p:nvSpPr>
        <p:spPr>
          <a:xfrm>
            <a:off x="4317147" y="4069312"/>
            <a:ext cx="1743000" cy="412800"/>
          </a:xfrm>
          <a:prstGeom prst="rect">
            <a:avLst/>
          </a:prstGeom>
          <a:solidFill>
            <a:srgbClr val="C6F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 Strategy 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&amp; HEC 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Google Shape;436;g13eef5d78b4_0_49"/>
          <p:cNvSpPr txBox="1"/>
          <p:nvPr/>
        </p:nvSpPr>
        <p:spPr>
          <a:xfrm>
            <a:off x="9687849" y="5947388"/>
            <a:ext cx="1613400" cy="412800"/>
          </a:xfrm>
          <a:prstGeom prst="rect">
            <a:avLst/>
          </a:prstGeom>
          <a:solidFill>
            <a:srgbClr val="C6F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 Strategy 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&amp; HEC </a:t>
            </a:r>
            <a:endParaRPr sz="7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7" name="Google Shape;437;g13eef5d78b4_0_49"/>
          <p:cNvSpPr txBox="1"/>
          <p:nvPr/>
        </p:nvSpPr>
        <p:spPr>
          <a:xfrm>
            <a:off x="1301388" y="1913050"/>
            <a:ext cx="905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i="0" u="none" strike="noStrike" cap="non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Complete</a:t>
            </a:r>
            <a:endParaRPr sz="1100" i="0" u="none" strike="noStrike" cap="non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g13eef5d78b4_0_49"/>
          <p:cNvSpPr txBox="1"/>
          <p:nvPr/>
        </p:nvSpPr>
        <p:spPr>
          <a:xfrm>
            <a:off x="7211728" y="1913050"/>
            <a:ext cx="218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i="0" u="none" strike="noStrike" cap="non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September ⇒ 3.5 Months</a:t>
            </a:r>
            <a:endParaRPr sz="1100" i="0" u="none" strike="noStrike" cap="non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9" name="Google Shape;439;g13eef5d78b4_0_49"/>
          <p:cNvSpPr txBox="1"/>
          <p:nvPr/>
        </p:nvSpPr>
        <p:spPr>
          <a:xfrm>
            <a:off x="3197274" y="1913050"/>
            <a:ext cx="174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Remaining sprints</a:t>
            </a:r>
            <a:endParaRPr sz="1100" i="0" u="none" strike="noStrike" cap="non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g13eef5d78b4_0_49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Post-MVP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g13eef5d78b4_0_49"/>
          <p:cNvSpPr/>
          <p:nvPr/>
        </p:nvSpPr>
        <p:spPr>
          <a:xfrm>
            <a:off x="7436325" y="625250"/>
            <a:ext cx="115100" cy="140300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g13eef5d78b4_0_49"/>
          <p:cNvSpPr/>
          <p:nvPr/>
        </p:nvSpPr>
        <p:spPr>
          <a:xfrm>
            <a:off x="8422150" y="625250"/>
            <a:ext cx="115100" cy="140300"/>
          </a:xfrm>
          <a:prstGeom prst="flowChartProcess">
            <a:avLst/>
          </a:prstGeom>
          <a:solidFill>
            <a:srgbClr val="0070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3" name="Google Shape;443;g13eef5d78b4_0_49"/>
          <p:cNvSpPr/>
          <p:nvPr/>
        </p:nvSpPr>
        <p:spPr>
          <a:xfrm>
            <a:off x="9383675" y="625250"/>
            <a:ext cx="115100" cy="140300"/>
          </a:xfrm>
          <a:prstGeom prst="flowChartProcess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g13eef5d78b4_0_49"/>
          <p:cNvSpPr/>
          <p:nvPr/>
        </p:nvSpPr>
        <p:spPr>
          <a:xfrm>
            <a:off x="10345200" y="625250"/>
            <a:ext cx="115100" cy="140300"/>
          </a:xfrm>
          <a:prstGeom prst="flowChartProcess">
            <a:avLst/>
          </a:prstGeom>
          <a:solidFill>
            <a:srgbClr val="C6F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5" name="Google Shape;445;g13eef5d78b4_0_49"/>
          <p:cNvSpPr txBox="1"/>
          <p:nvPr/>
        </p:nvSpPr>
        <p:spPr>
          <a:xfrm>
            <a:off x="7692487" y="625250"/>
            <a:ext cx="58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PT Serif"/>
              <a:buNone/>
            </a:pPr>
            <a:r>
              <a:rPr lang="en-US" sz="80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Ow</a:t>
            </a:r>
            <a:r>
              <a:rPr lang="en-US" sz="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ned</a:t>
            </a:r>
            <a:r>
              <a:rPr lang="en-US" sz="80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</a:t>
            </a:r>
            <a:r>
              <a:rPr lang="en-US" sz="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</a:t>
            </a:r>
            <a:endParaRPr sz="80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" name="Google Shape;446;g13eef5d78b4_0_49"/>
          <p:cNvSpPr txBox="1"/>
          <p:nvPr/>
        </p:nvSpPr>
        <p:spPr>
          <a:xfrm>
            <a:off x="8712900" y="625250"/>
            <a:ext cx="588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PT Serif"/>
              <a:buNone/>
            </a:pPr>
            <a:r>
              <a:rPr lang="en-US" sz="80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Ow</a:t>
            </a:r>
            <a:r>
              <a:rPr lang="en-US" sz="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ned</a:t>
            </a:r>
            <a:r>
              <a:rPr lang="en-US" sz="80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</a:t>
            </a:r>
            <a:r>
              <a:rPr lang="en-US" sz="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Sitewide</a:t>
            </a:r>
            <a:endParaRPr sz="80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g13eef5d78b4_0_49"/>
          <p:cNvSpPr txBox="1"/>
          <p:nvPr/>
        </p:nvSpPr>
        <p:spPr>
          <a:xfrm>
            <a:off x="9627700" y="625250"/>
            <a:ext cx="58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PT Serif"/>
              <a:buNone/>
            </a:pPr>
            <a:r>
              <a:rPr lang="en-US" sz="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Owned by Profiles teams</a:t>
            </a:r>
            <a:endParaRPr sz="80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8" name="Google Shape;448;g13eef5d78b4_0_49"/>
          <p:cNvSpPr txBox="1"/>
          <p:nvPr/>
        </p:nvSpPr>
        <p:spPr>
          <a:xfrm>
            <a:off x="10601375" y="625250"/>
            <a:ext cx="68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PT Serif"/>
              <a:buNone/>
            </a:pPr>
            <a:r>
              <a:rPr lang="en-US" sz="8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Requires coordination with HEC</a:t>
            </a:r>
            <a:endParaRPr sz="80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fdeee1e7d_3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455" name="Google Shape;455;g13fdeee1e7d_3_0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sz="3600">
                <a:latin typeface="PT Serif"/>
                <a:ea typeface="PT Serif"/>
                <a:cs typeface="PT Serif"/>
                <a:sym typeface="PT Serif"/>
              </a:rPr>
              <a:t>Get to know the team</a:t>
            </a:r>
            <a:endParaRPr sz="3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6" name="Google Shape;186;p55"/>
          <p:cNvSpPr txBox="1">
            <a:spLocks noGrp="1"/>
          </p:cNvSpPr>
          <p:nvPr>
            <p:ph type="body" idx="4294967295"/>
          </p:nvPr>
        </p:nvSpPr>
        <p:spPr>
          <a:xfrm>
            <a:off x="419100" y="1253332"/>
            <a:ext cx="1446561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-US" sz="1600">
                <a:solidFill>
                  <a:schemeClr val="accent2"/>
                </a:solidFill>
              </a:rPr>
              <a:t>Core team</a:t>
            </a:r>
            <a:endParaRPr/>
          </a:p>
        </p:txBody>
      </p:sp>
      <p:sp>
        <p:nvSpPr>
          <p:cNvPr id="187" name="Google Shape;187;p55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55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C74"/>
              </a:buClr>
              <a:buSzPts val="1200"/>
              <a:buFont typeface="Source Sans Pro"/>
              <a:buNone/>
            </a:pPr>
            <a:r>
              <a:rPr lang="en-US" sz="1100" b="0" i="0" u="none" strike="noStrike" cap="none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sz="1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5"/>
          <p:cNvSpPr txBox="1"/>
          <p:nvPr/>
        </p:nvSpPr>
        <p:spPr>
          <a:xfrm>
            <a:off x="7651170" y="1252728"/>
            <a:ext cx="1446561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2"/>
                </a:solidFill>
                <a:latin typeface="PT Serif"/>
                <a:ea typeface="PT Serif"/>
                <a:cs typeface="PT Serif"/>
                <a:sym typeface="PT Serif"/>
              </a:rPr>
              <a:t>Executive team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5"/>
          <p:cNvSpPr txBox="1"/>
          <p:nvPr/>
        </p:nvSpPr>
        <p:spPr>
          <a:xfrm>
            <a:off x="438638" y="1716674"/>
            <a:ext cx="738427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55"/>
          <p:cNvSpPr txBox="1"/>
          <p:nvPr/>
        </p:nvSpPr>
        <p:spPr>
          <a:xfrm>
            <a:off x="3846393" y="1719072"/>
            <a:ext cx="9210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ENGINEERING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55"/>
          <p:cNvSpPr txBox="1"/>
          <p:nvPr/>
        </p:nvSpPr>
        <p:spPr>
          <a:xfrm>
            <a:off x="438638" y="4145503"/>
            <a:ext cx="652990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p55"/>
          <p:cNvPicPr preferRelativeResize="0"/>
          <p:nvPr/>
        </p:nvPicPr>
        <p:blipFill rotWithShape="1">
          <a:blip r:embed="rId3">
            <a:alphaModFix/>
          </a:blip>
          <a:srcRect t="11610" b="16390"/>
          <a:stretch/>
        </p:blipFill>
        <p:spPr>
          <a:xfrm>
            <a:off x="2147939" y="2177075"/>
            <a:ext cx="891768" cy="89176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4" name="Google Shape;194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9644" y="4535323"/>
            <a:ext cx="900063" cy="9000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5" name="Google Shape;195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93566" y="2117001"/>
            <a:ext cx="900063" cy="9000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6" name="Google Shape;196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54084" y="2121123"/>
            <a:ext cx="906673" cy="90667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7" name="Google Shape;197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44384" y="4535424"/>
            <a:ext cx="896112" cy="8961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8" name="Google Shape;198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95545" y="4508874"/>
            <a:ext cx="896100" cy="89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9" name="Google Shape;199;p55"/>
          <p:cNvSpPr txBox="1"/>
          <p:nvPr/>
        </p:nvSpPr>
        <p:spPr>
          <a:xfrm>
            <a:off x="2131125" y="3182100"/>
            <a:ext cx="1323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Tami Corson</a:t>
            </a:r>
            <a:endParaRPr sz="1100" b="1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North Carolina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Clinical SME / Scrum</a:t>
            </a:r>
            <a:r>
              <a:rPr lang="en-US" sz="1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0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0" name="Google Shape;200;p55"/>
          <p:cNvSpPr txBox="1"/>
          <p:nvPr/>
        </p:nvSpPr>
        <p:spPr>
          <a:xfrm>
            <a:off x="7696822" y="3183700"/>
            <a:ext cx="122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Travis Hoffman</a:t>
            </a:r>
            <a:endParaRPr sz="11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 Studio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55"/>
          <p:cNvSpPr txBox="1"/>
          <p:nvPr/>
        </p:nvSpPr>
        <p:spPr>
          <a:xfrm>
            <a:off x="10754711" y="3182112"/>
            <a:ext cx="100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Kevin London</a:t>
            </a:r>
            <a:br>
              <a:rPr lang="en-US" sz="11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Frog Design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55"/>
          <p:cNvSpPr txBox="1"/>
          <p:nvPr/>
        </p:nvSpPr>
        <p:spPr>
          <a:xfrm>
            <a:off x="9236150" y="3182112"/>
            <a:ext cx="122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Marcy Jacobs</a:t>
            </a:r>
            <a:endParaRPr sz="1100" b="1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McKinsey &amp; Co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55"/>
          <p:cNvSpPr txBox="1"/>
          <p:nvPr/>
        </p:nvSpPr>
        <p:spPr>
          <a:xfrm>
            <a:off x="3846393" y="5577840"/>
            <a:ext cx="1378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Carolyn Williams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Chicago, IL</a:t>
            </a:r>
            <a:br>
              <a:rPr lang="en-US" sz="1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 Designer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55"/>
          <p:cNvSpPr txBox="1"/>
          <p:nvPr/>
        </p:nvSpPr>
        <p:spPr>
          <a:xfrm>
            <a:off x="2131133" y="5577231"/>
            <a:ext cx="1323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Carl Dickerson</a:t>
            </a:r>
            <a:br>
              <a:rPr lang="en-US" sz="11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Atlanta, GA</a:t>
            </a:r>
            <a:b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Strategist 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55"/>
          <p:cNvSpPr txBox="1"/>
          <p:nvPr/>
        </p:nvSpPr>
        <p:spPr>
          <a:xfrm>
            <a:off x="448056" y="5577840"/>
            <a:ext cx="122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Thomas McCue </a:t>
            </a:r>
            <a:br>
              <a:rPr lang="en-US" sz="11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Oak Park, IL</a:t>
            </a:r>
            <a:b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Principal Designer Director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55"/>
          <p:cNvSpPr txBox="1"/>
          <p:nvPr/>
        </p:nvSpPr>
        <p:spPr>
          <a:xfrm>
            <a:off x="7699248" y="5580786"/>
            <a:ext cx="122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Will Reynolds </a:t>
            </a:r>
            <a:br>
              <a:rPr lang="en-US" sz="11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 Advisory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55"/>
          <p:cNvSpPr txBox="1"/>
          <p:nvPr/>
        </p:nvSpPr>
        <p:spPr>
          <a:xfrm>
            <a:off x="9235440" y="5577840"/>
            <a:ext cx="122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Ben Morris</a:t>
            </a:r>
            <a:endParaRPr sz="11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Pluribus Digital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08" name="Google Shape;208;p55"/>
          <p:cNvCxnSpPr/>
          <p:nvPr/>
        </p:nvCxnSpPr>
        <p:spPr>
          <a:xfrm>
            <a:off x="7499002" y="1434355"/>
            <a:ext cx="14100" cy="5043900"/>
          </a:xfrm>
          <a:prstGeom prst="straightConnector1">
            <a:avLst/>
          </a:prstGeom>
          <a:noFill/>
          <a:ln w="12700" cap="flat" cmpd="sng">
            <a:solidFill>
              <a:srgbClr val="C7C7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55"/>
          <p:cNvSpPr txBox="1"/>
          <p:nvPr/>
        </p:nvSpPr>
        <p:spPr>
          <a:xfrm>
            <a:off x="447146" y="3182770"/>
            <a:ext cx="1226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Munish Sikka</a:t>
            </a:r>
            <a:endParaRPr sz="11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Washington DC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Lead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0" name="Google Shape;210;p55"/>
          <p:cNvPicPr preferRelativeResize="0"/>
          <p:nvPr/>
        </p:nvPicPr>
        <p:blipFill rotWithShape="1">
          <a:blip r:embed="rId9">
            <a:alphaModFix/>
          </a:blip>
          <a:srcRect l="14184" t="16337" r="8959" b="12605"/>
          <a:stretch/>
        </p:blipFill>
        <p:spPr>
          <a:xfrm>
            <a:off x="447147" y="2176272"/>
            <a:ext cx="891768" cy="896112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11" name="Google Shape;211;p55"/>
          <p:cNvSpPr txBox="1"/>
          <p:nvPr/>
        </p:nvSpPr>
        <p:spPr>
          <a:xfrm>
            <a:off x="10753343" y="5577840"/>
            <a:ext cx="11277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05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Jeanette Cantrell</a:t>
            </a:r>
            <a:endParaRPr sz="105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 Studio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55"/>
          <p:cNvSpPr txBox="1"/>
          <p:nvPr/>
        </p:nvSpPr>
        <p:spPr>
          <a:xfrm>
            <a:off x="5797268" y="3182112"/>
            <a:ext cx="1518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Shashank Khandelwal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Rockville, MD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 Lead</a:t>
            </a:r>
            <a:endParaRPr sz="13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3" name="Google Shape;213;p55" descr="A person with a beard&#10;&#10;Description automatically generated with low confidence"/>
          <p:cNvPicPr preferRelativeResize="0"/>
          <p:nvPr/>
        </p:nvPicPr>
        <p:blipFill rotWithShape="1">
          <a:blip r:embed="rId10">
            <a:alphaModFix/>
          </a:blip>
          <a:srcRect r="213" b="21596"/>
          <a:stretch/>
        </p:blipFill>
        <p:spPr>
          <a:xfrm rot="-499763">
            <a:off x="5806195" y="2176272"/>
            <a:ext cx="900000" cy="896112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14" name="Google Shape;214;p55" descr="A person wearing sunglasses&#10;&#10;Description automatically generated with medium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85408" y="4533836"/>
            <a:ext cx="896112" cy="896112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15" name="Google Shape;215;p55" descr="A picture containing person, pers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 l="13914" r="13415" b="48591"/>
          <a:stretch/>
        </p:blipFill>
        <p:spPr>
          <a:xfrm rot="-153826">
            <a:off x="448097" y="4535379"/>
            <a:ext cx="905406" cy="905406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16" name="Google Shape;216;p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41724" y="4534026"/>
            <a:ext cx="896112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5"/>
          <p:cNvSpPr txBox="1"/>
          <p:nvPr/>
        </p:nvSpPr>
        <p:spPr>
          <a:xfrm>
            <a:off x="5637532" y="5428307"/>
            <a:ext cx="16587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303A46"/>
                </a:solidFill>
                <a:latin typeface="PT Serif"/>
                <a:ea typeface="PT Serif"/>
                <a:cs typeface="PT Serif"/>
                <a:sym typeface="PT Serif"/>
              </a:rPr>
              <a:t>Teagan Stephenson</a:t>
            </a:r>
            <a:endParaRPr sz="1100" b="1" i="0" u="none" strike="noStrike" cap="none">
              <a:solidFill>
                <a:srgbClr val="303A46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Ft. Lauderdale, FL</a:t>
            </a:r>
            <a:endParaRPr sz="1000" b="0" i="0" u="none" strike="noStrike" cap="none">
              <a:solidFill>
                <a:srgbClr val="303A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 Stack Engineer</a:t>
            </a:r>
            <a:endParaRPr sz="1000" b="0" i="0" u="none" strike="noStrike" cap="none">
              <a:solidFill>
                <a:srgbClr val="303A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Product Only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8" name="Google Shape;218;p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351144">
            <a:off x="10753344" y="4535424"/>
            <a:ext cx="896112" cy="89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5"/>
          <p:cNvSpPr txBox="1"/>
          <p:nvPr/>
        </p:nvSpPr>
        <p:spPr>
          <a:xfrm>
            <a:off x="3846393" y="3182112"/>
            <a:ext cx="122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Dan Smith</a:t>
            </a:r>
            <a:endParaRPr sz="1100" b="1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Charleston, SC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QA Engineer / 508 Specialist 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0" name="Google Shape;220;p55" descr="A person smiling for the camera&#10;&#10;Description automatically generated with medium confidenc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886200" y="2176272"/>
            <a:ext cx="919509" cy="888258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21" name="Google Shape;221;p55" descr="A person with a beard&#10;&#10;Description automatically generated with low confidence"/>
          <p:cNvPicPr preferRelativeResize="0"/>
          <p:nvPr/>
        </p:nvPicPr>
        <p:blipFill rotWithShape="1">
          <a:blip r:embed="rId16">
            <a:alphaModFix/>
          </a:blip>
          <a:srcRect l="14157" r="14007"/>
          <a:stretch/>
        </p:blipFill>
        <p:spPr>
          <a:xfrm>
            <a:off x="7706669" y="2120112"/>
            <a:ext cx="880500" cy="9087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eef5d78b4_0_0"/>
          <p:cNvSpPr/>
          <p:nvPr/>
        </p:nvSpPr>
        <p:spPr>
          <a:xfrm>
            <a:off x="-19550" y="-9775"/>
            <a:ext cx="2723400" cy="6858000"/>
          </a:xfrm>
          <a:prstGeom prst="rect">
            <a:avLst/>
          </a:prstGeom>
          <a:solidFill>
            <a:srgbClr val="0144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g13eef5d78b4_0_0"/>
          <p:cNvCxnSpPr/>
          <p:nvPr/>
        </p:nvCxnSpPr>
        <p:spPr>
          <a:xfrm rot="10800000">
            <a:off x="8694795" y="2255100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" name="Google Shape;229;g13eef5d78b4_0_0"/>
          <p:cNvSpPr txBox="1"/>
          <p:nvPr/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g13eef5d78b4_0_0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g13eef5d78b4_0_0"/>
          <p:cNvSpPr txBox="1"/>
          <p:nvPr/>
        </p:nvSpPr>
        <p:spPr>
          <a:xfrm>
            <a:off x="4275371" y="1138450"/>
            <a:ext cx="7155600" cy="4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65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A5484"/>
              </a:buClr>
              <a:buSzPts val="1700"/>
              <a:buFont typeface="Century Gothic"/>
              <a:buAutoNum type="arabicPeriod"/>
            </a:pPr>
            <a:r>
              <a:rPr lang="en-US" sz="17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MVP </a:t>
            </a:r>
            <a:r>
              <a:rPr lang="en-US" sz="1700" b="1"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aunch</a:t>
            </a:r>
            <a:endParaRPr sz="17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entury Gothic"/>
              <a:buChar char="○"/>
            </a:pP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1095-B workplan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entury Gothic"/>
              <a:buChar char="○"/>
            </a:pP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MVP design updates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entury Gothic"/>
              <a:buChar char="○"/>
            </a:pP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Product functionality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entury Gothic"/>
              <a:buChar char="○"/>
            </a:pP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Spanish translation for 1095-B documents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5484"/>
              </a:buClr>
              <a:buSzPts val="1700"/>
              <a:buFont typeface="Century Gothic"/>
              <a:buAutoNum type="arabicPeriod"/>
            </a:pPr>
            <a:r>
              <a:rPr lang="en-US" sz="17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</a:t>
            </a:r>
            <a:r>
              <a:rPr lang="en-US" sz="1700" b="1">
                <a:latin typeface="Century Gothic"/>
                <a:ea typeface="Century Gothic"/>
                <a:cs typeface="Century Gothic"/>
                <a:sym typeface="Century Gothic"/>
              </a:rPr>
              <a:t>p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ost-MVP</a:t>
            </a:r>
            <a:endParaRPr sz="17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entury Gothic"/>
              <a:buChar char="○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Paperless Delivery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entury Gothic"/>
              <a:buChar char="○"/>
            </a:pP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1095-B extended timeline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32" name="Google Shape;232;g13eef5d78b4_0_0"/>
          <p:cNvSpPr txBox="1"/>
          <p:nvPr/>
        </p:nvSpPr>
        <p:spPr>
          <a:xfrm>
            <a:off x="-19550" y="2590800"/>
            <a:ext cx="2723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Agenda</a:t>
            </a:r>
            <a:endParaRPr sz="36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eef5d78b4_5_4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8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1095-B MVP Launch</a:t>
            </a:r>
            <a:endParaRPr/>
          </a:p>
        </p:txBody>
      </p:sp>
      <p:sp>
        <p:nvSpPr>
          <p:cNvPr id="239" name="Google Shape;239;g13eef5d78b4_5_4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BUSINESS OWNER BRIEF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g13eef5d78b4_5_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"/>
          <p:cNvSpPr/>
          <p:nvPr/>
        </p:nvSpPr>
        <p:spPr>
          <a:xfrm>
            <a:off x="6669147" y="1688000"/>
            <a:ext cx="2176500" cy="4572000"/>
          </a:xfrm>
          <a:prstGeom prst="rect">
            <a:avLst/>
          </a:prstGeom>
          <a:solidFill>
            <a:srgbClr val="D3E9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D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FDFFFD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11474969" y="636397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" name="Google Shape;247;p6"/>
          <p:cNvSpPr txBox="1"/>
          <p:nvPr/>
        </p:nvSpPr>
        <p:spPr>
          <a:xfrm>
            <a:off x="1831746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7</a:t>
            </a:r>
            <a:endParaRPr sz="900" b="1" i="0" u="none" strike="noStrike" cap="none">
              <a:solidFill>
                <a:srgbClr val="20212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4/20 – 5/03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1619015" y="2638391"/>
            <a:ext cx="82296" cy="82576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249" name="Google Shape;249;p6"/>
          <p:cNvCxnSpPr/>
          <p:nvPr/>
        </p:nvCxnSpPr>
        <p:spPr>
          <a:xfrm flipH="1">
            <a:off x="2573257" y="1705658"/>
            <a:ext cx="25821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6"/>
          <p:cNvCxnSpPr/>
          <p:nvPr/>
        </p:nvCxnSpPr>
        <p:spPr>
          <a:xfrm flipH="1">
            <a:off x="1545540" y="1703676"/>
            <a:ext cx="36885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6"/>
          <p:cNvCxnSpPr/>
          <p:nvPr/>
        </p:nvCxnSpPr>
        <p:spPr>
          <a:xfrm flipH="1">
            <a:off x="3075867" y="1715402"/>
            <a:ext cx="750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52" name="Google Shape;252;p6"/>
          <p:cNvCxnSpPr/>
          <p:nvPr/>
        </p:nvCxnSpPr>
        <p:spPr>
          <a:xfrm>
            <a:off x="2074934" y="1708140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53" name="Google Shape;253;p6"/>
          <p:cNvCxnSpPr/>
          <p:nvPr/>
        </p:nvCxnSpPr>
        <p:spPr>
          <a:xfrm>
            <a:off x="6637195" y="1702410"/>
            <a:ext cx="21202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" name="Google Shape;254;p6"/>
          <p:cNvCxnSpPr/>
          <p:nvPr/>
        </p:nvCxnSpPr>
        <p:spPr>
          <a:xfrm rot="10800000" flipH="1">
            <a:off x="510273" y="2966163"/>
            <a:ext cx="11130552" cy="24272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6"/>
          <p:cNvCxnSpPr/>
          <p:nvPr/>
        </p:nvCxnSpPr>
        <p:spPr>
          <a:xfrm rot="10800000" flipH="1">
            <a:off x="489860" y="4123348"/>
            <a:ext cx="11127600" cy="12300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" name="Google Shape;256;p6"/>
          <p:cNvCxnSpPr/>
          <p:nvPr/>
        </p:nvCxnSpPr>
        <p:spPr>
          <a:xfrm rot="10800000" flipH="1">
            <a:off x="1582425" y="1703055"/>
            <a:ext cx="10058400" cy="643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6"/>
          <p:cNvCxnSpPr/>
          <p:nvPr/>
        </p:nvCxnSpPr>
        <p:spPr>
          <a:xfrm>
            <a:off x="498105" y="5217626"/>
            <a:ext cx="11111073" cy="5816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" name="Google Shape;258;p6"/>
          <p:cNvSpPr txBox="1"/>
          <p:nvPr/>
        </p:nvSpPr>
        <p:spPr>
          <a:xfrm>
            <a:off x="3114169" y="4895339"/>
            <a:ext cx="529394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3114169" y="4895339"/>
            <a:ext cx="529394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260" name="Google Shape;260;p6"/>
          <p:cNvCxnSpPr/>
          <p:nvPr/>
        </p:nvCxnSpPr>
        <p:spPr>
          <a:xfrm>
            <a:off x="6130668" y="1694668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61" name="Google Shape;261;p6"/>
          <p:cNvCxnSpPr/>
          <p:nvPr/>
        </p:nvCxnSpPr>
        <p:spPr>
          <a:xfrm>
            <a:off x="5149103" y="1709492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62" name="Google Shape;262;p6"/>
          <p:cNvGrpSpPr/>
          <p:nvPr/>
        </p:nvGrpSpPr>
        <p:grpSpPr>
          <a:xfrm>
            <a:off x="8193531" y="1009716"/>
            <a:ext cx="1295260" cy="5259878"/>
            <a:chOff x="7097835" y="1374531"/>
            <a:chExt cx="1365300" cy="6659760"/>
          </a:xfrm>
        </p:grpSpPr>
        <p:cxnSp>
          <p:nvCxnSpPr>
            <p:cNvPr id="263" name="Google Shape;263;p6"/>
            <p:cNvCxnSpPr/>
            <p:nvPr/>
          </p:nvCxnSpPr>
          <p:spPr>
            <a:xfrm flipH="1">
              <a:off x="7731614" y="1782179"/>
              <a:ext cx="4750" cy="6252112"/>
            </a:xfrm>
            <a:prstGeom prst="straightConnector1">
              <a:avLst/>
            </a:prstGeom>
            <a:noFill/>
            <a:ln w="12700" cap="flat" cmpd="sng">
              <a:solidFill>
                <a:srgbClr val="A1AE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>
              <a:off x="7097835" y="1374531"/>
              <a:ext cx="1365300" cy="422053"/>
              <a:chOff x="7218485" y="1406281"/>
              <a:chExt cx="1365300" cy="422053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7218485" y="1406281"/>
                <a:ext cx="1365300" cy="344101"/>
              </a:xfrm>
              <a:prstGeom prst="roundRect">
                <a:avLst>
                  <a:gd name="adj" fmla="val 16667"/>
                </a:avLst>
              </a:prstGeom>
              <a:solidFill>
                <a:srgbClr val="D3E9FF"/>
              </a:solidFill>
              <a:ln>
                <a:noFill/>
              </a:ln>
            </p:spPr>
            <p:txBody>
              <a:bodyPr spcFirstLastPara="1" wrap="square" lIns="91425" tIns="7315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22D50"/>
                  </a:buClr>
                  <a:buSzPts val="1200"/>
                  <a:buFont typeface="Source Sans Pro SemiBold"/>
                  <a:buNone/>
                </a:pPr>
                <a:r>
                  <a:rPr lang="en-US" sz="1200" b="1" i="0" u="none" strike="noStrike" cap="none">
                    <a:solidFill>
                      <a:srgbClr val="022D5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WE ARE HERE</a:t>
                </a:r>
                <a:endParaRPr sz="1200" b="1" i="0" u="none" strike="noStrike" cap="none">
                  <a:solidFill>
                    <a:srgbClr val="022D5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 rot="10800000">
                <a:off x="7773027" y="1745784"/>
                <a:ext cx="171449" cy="82550"/>
              </a:xfrm>
              <a:prstGeom prst="triangle">
                <a:avLst>
                  <a:gd name="adj" fmla="val 50000"/>
                </a:avLst>
              </a:prstGeom>
              <a:solidFill>
                <a:srgbClr val="D3E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02120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DFFF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67" name="Google Shape;267;p6"/>
          <p:cNvCxnSpPr/>
          <p:nvPr/>
        </p:nvCxnSpPr>
        <p:spPr>
          <a:xfrm flipH="1">
            <a:off x="11622379" y="1710135"/>
            <a:ext cx="9754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6"/>
          <p:cNvCxnSpPr/>
          <p:nvPr/>
        </p:nvCxnSpPr>
        <p:spPr>
          <a:xfrm>
            <a:off x="4106617" y="172444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69" name="Google Shape;269;p6"/>
          <p:cNvSpPr/>
          <p:nvPr/>
        </p:nvSpPr>
        <p:spPr>
          <a:xfrm>
            <a:off x="548673" y="2232258"/>
            <a:ext cx="8139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&amp; Delivery</a:t>
            </a:r>
            <a:endParaRPr sz="900" b="1" i="0" u="none" strike="noStrike" cap="none">
              <a:solidFill>
                <a:srgbClr val="303A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6"/>
          <p:cNvSpPr/>
          <p:nvPr/>
        </p:nvSpPr>
        <p:spPr>
          <a:xfrm>
            <a:off x="548673" y="4447685"/>
            <a:ext cx="8139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Engineering &amp; Development</a:t>
            </a:r>
            <a:endParaRPr sz="900" b="1" i="0" u="none" strike="noStrike" cap="none">
              <a:solidFill>
                <a:srgbClr val="303A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6"/>
          <p:cNvSpPr/>
          <p:nvPr/>
        </p:nvSpPr>
        <p:spPr>
          <a:xfrm>
            <a:off x="503373" y="3255975"/>
            <a:ext cx="9045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Experience &amp; Design</a:t>
            </a:r>
            <a:endParaRPr sz="900" b="1" i="0" u="none" strike="noStrike" cap="none">
              <a:solidFill>
                <a:srgbClr val="303A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2" name="Google Shape;2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035" y="3642177"/>
            <a:ext cx="265176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035" y="2584138"/>
            <a:ext cx="265176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035" y="4790332"/>
            <a:ext cx="265176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"/>
          <p:cNvSpPr txBox="1"/>
          <p:nvPr/>
        </p:nvSpPr>
        <p:spPr>
          <a:xfrm>
            <a:off x="1545540" y="2738172"/>
            <a:ext cx="529394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Kickoff </a:t>
            </a:r>
            <a:endParaRPr sz="900" i="0" u="none" strike="noStrike" cap="none">
              <a:solidFill>
                <a:srgbClr val="20212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6" name="Google Shape;276;p6"/>
          <p:cNvCxnSpPr/>
          <p:nvPr/>
        </p:nvCxnSpPr>
        <p:spPr>
          <a:xfrm flipH="1">
            <a:off x="3594754" y="1727052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6"/>
          <p:cNvCxnSpPr/>
          <p:nvPr/>
        </p:nvCxnSpPr>
        <p:spPr>
          <a:xfrm flipH="1">
            <a:off x="4604287" y="1712678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6"/>
          <p:cNvCxnSpPr/>
          <p:nvPr/>
        </p:nvCxnSpPr>
        <p:spPr>
          <a:xfrm flipH="1">
            <a:off x="5617655" y="1714337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p6"/>
          <p:cNvCxnSpPr/>
          <p:nvPr/>
        </p:nvCxnSpPr>
        <p:spPr>
          <a:xfrm flipH="1">
            <a:off x="7645325" y="1702410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280;p6"/>
          <p:cNvCxnSpPr/>
          <p:nvPr/>
        </p:nvCxnSpPr>
        <p:spPr>
          <a:xfrm flipH="1">
            <a:off x="8649523" y="1710662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" name="Google Shape;281;p6"/>
          <p:cNvCxnSpPr/>
          <p:nvPr/>
        </p:nvCxnSpPr>
        <p:spPr>
          <a:xfrm flipH="1">
            <a:off x="9653721" y="1712678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6"/>
          <p:cNvCxnSpPr/>
          <p:nvPr/>
        </p:nvCxnSpPr>
        <p:spPr>
          <a:xfrm flipH="1">
            <a:off x="10676859" y="1702165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3" name="Google Shape;283;p6"/>
          <p:cNvCxnSpPr/>
          <p:nvPr/>
        </p:nvCxnSpPr>
        <p:spPr>
          <a:xfrm>
            <a:off x="7143086" y="171381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4" name="Google Shape;284;p6"/>
          <p:cNvCxnSpPr/>
          <p:nvPr/>
        </p:nvCxnSpPr>
        <p:spPr>
          <a:xfrm>
            <a:off x="11146922" y="1712228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5" name="Google Shape;285;p6"/>
          <p:cNvCxnSpPr/>
          <p:nvPr/>
        </p:nvCxnSpPr>
        <p:spPr>
          <a:xfrm>
            <a:off x="10154932" y="1694668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6" name="Google Shape;286;p6"/>
          <p:cNvCxnSpPr/>
          <p:nvPr/>
        </p:nvCxnSpPr>
        <p:spPr>
          <a:xfrm>
            <a:off x="9159179" y="172444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87" name="Google Shape;287;p6"/>
          <p:cNvCxnSpPr/>
          <p:nvPr/>
        </p:nvCxnSpPr>
        <p:spPr>
          <a:xfrm>
            <a:off x="8156805" y="172444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88" name="Google Shape;288;p6"/>
          <p:cNvSpPr txBox="1"/>
          <p:nvPr/>
        </p:nvSpPr>
        <p:spPr>
          <a:xfrm>
            <a:off x="3852916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9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5/18 – 5/31 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6"/>
          <p:cNvSpPr txBox="1"/>
          <p:nvPr/>
        </p:nvSpPr>
        <p:spPr>
          <a:xfrm>
            <a:off x="4863501" y="1413476"/>
            <a:ext cx="61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10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6/01 – 6 /14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6"/>
          <p:cNvSpPr txBox="1"/>
          <p:nvPr/>
        </p:nvSpPr>
        <p:spPr>
          <a:xfrm>
            <a:off x="5874086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11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6/15 – 6/28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6"/>
          <p:cNvSpPr txBox="1"/>
          <p:nvPr/>
        </p:nvSpPr>
        <p:spPr>
          <a:xfrm>
            <a:off x="6884671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13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6/29 – 7/12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6"/>
          <p:cNvSpPr txBox="1"/>
          <p:nvPr/>
        </p:nvSpPr>
        <p:spPr>
          <a:xfrm>
            <a:off x="7895256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14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7/13 – 7/26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8905841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15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7/27 – 8/09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6"/>
          <p:cNvSpPr txBox="1"/>
          <p:nvPr/>
        </p:nvSpPr>
        <p:spPr>
          <a:xfrm>
            <a:off x="9916426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16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8/10 – 8/23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6"/>
          <p:cNvSpPr txBox="1"/>
          <p:nvPr/>
        </p:nvSpPr>
        <p:spPr>
          <a:xfrm>
            <a:off x="10927011" y="1413476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17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8/24 – 9/6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6"/>
          <p:cNvSpPr txBox="1"/>
          <p:nvPr/>
        </p:nvSpPr>
        <p:spPr>
          <a:xfrm>
            <a:off x="2842331" y="1411002"/>
            <a:ext cx="616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SPRINT 8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5/04 – 5/17</a:t>
            </a:r>
            <a:endParaRPr sz="140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6"/>
          <p:cNvSpPr/>
          <p:nvPr/>
        </p:nvSpPr>
        <p:spPr>
          <a:xfrm>
            <a:off x="548673" y="5379816"/>
            <a:ext cx="8139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Collaboration Cycle</a:t>
            </a:r>
            <a:endParaRPr sz="900" b="1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8" name="Google Shape;29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3035" y="5773635"/>
            <a:ext cx="265176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"/>
          <p:cNvSpPr/>
          <p:nvPr/>
        </p:nvSpPr>
        <p:spPr>
          <a:xfrm>
            <a:off x="8205063" y="5262049"/>
            <a:ext cx="195600" cy="1941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00" name="Google Shape;300;p6"/>
          <p:cNvSpPr/>
          <p:nvPr/>
        </p:nvSpPr>
        <p:spPr>
          <a:xfrm>
            <a:off x="11026601" y="5260828"/>
            <a:ext cx="195600" cy="1941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01" name="Google Shape;301;p6"/>
          <p:cNvSpPr/>
          <p:nvPr/>
        </p:nvSpPr>
        <p:spPr>
          <a:xfrm>
            <a:off x="10393081" y="5637170"/>
            <a:ext cx="195600" cy="194100"/>
          </a:xfrm>
          <a:prstGeom prst="diamond">
            <a:avLst/>
          </a:pr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02" name="Google Shape;302;p6"/>
          <p:cNvSpPr txBox="1"/>
          <p:nvPr/>
        </p:nvSpPr>
        <p:spPr>
          <a:xfrm>
            <a:off x="7908347" y="5494724"/>
            <a:ext cx="9612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Call center review 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03" name="Google Shape;303;p6"/>
          <p:cNvSpPr txBox="1"/>
          <p:nvPr/>
        </p:nvSpPr>
        <p:spPr>
          <a:xfrm>
            <a:off x="10293578" y="5865400"/>
            <a:ext cx="4143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MVP </a:t>
            </a:r>
            <a:r>
              <a:rPr lang="en-US" sz="650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</a:t>
            </a: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aunch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04" name="Google Shape;304;p6"/>
          <p:cNvSpPr txBox="1"/>
          <p:nvPr/>
        </p:nvSpPr>
        <p:spPr>
          <a:xfrm>
            <a:off x="10826402" y="5480175"/>
            <a:ext cx="708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1095-B Post launch evaluation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05" name="Google Shape;305;p6"/>
          <p:cNvSpPr/>
          <p:nvPr/>
        </p:nvSpPr>
        <p:spPr>
          <a:xfrm>
            <a:off x="4609071" y="2040805"/>
            <a:ext cx="5009671" cy="259438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1095-B: Legal Review – Opt-in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6" name="Google Shape;306;p6"/>
          <p:cNvSpPr/>
          <p:nvPr/>
        </p:nvSpPr>
        <p:spPr>
          <a:xfrm>
            <a:off x="1591950" y="1720350"/>
            <a:ext cx="4504200" cy="2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1095-B: Spanish translation docs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7" name="Google Shape;307;p6"/>
          <p:cNvSpPr/>
          <p:nvPr/>
        </p:nvSpPr>
        <p:spPr>
          <a:xfrm>
            <a:off x="8238508" y="2340697"/>
            <a:ext cx="1380300" cy="2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MVP 508 Spanish translation docs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08" name="Google Shape;308;p6"/>
          <p:cNvGrpSpPr/>
          <p:nvPr/>
        </p:nvGrpSpPr>
        <p:grpSpPr>
          <a:xfrm>
            <a:off x="10806510" y="400549"/>
            <a:ext cx="636228" cy="194100"/>
            <a:chOff x="10598367" y="975869"/>
            <a:chExt cx="636228" cy="194100"/>
          </a:xfrm>
        </p:grpSpPr>
        <p:sp>
          <p:nvSpPr>
            <p:cNvPr id="309" name="Google Shape;309;p6"/>
            <p:cNvSpPr/>
            <p:nvPr/>
          </p:nvSpPr>
          <p:spPr>
            <a:xfrm>
              <a:off x="10598367" y="975869"/>
              <a:ext cx="195600" cy="194100"/>
            </a:xfrm>
            <a:prstGeom prst="diamond">
              <a:avLst/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Calibri"/>
                <a:buNone/>
              </a:pPr>
              <a:endParaRPr sz="7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310" name="Google Shape;310;p6"/>
            <p:cNvSpPr txBox="1"/>
            <p:nvPr/>
          </p:nvSpPr>
          <p:spPr>
            <a:xfrm>
              <a:off x="10855095" y="977656"/>
              <a:ext cx="379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00"/>
                <a:buFont typeface="PT Serif"/>
                <a:buNone/>
              </a:pPr>
              <a:r>
                <a:rPr lang="en-US" sz="8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Release</a:t>
              </a:r>
              <a:endPara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11" name="Google Shape;311;p6"/>
          <p:cNvSpPr/>
          <p:nvPr/>
        </p:nvSpPr>
        <p:spPr>
          <a:xfrm>
            <a:off x="1591056" y="2031841"/>
            <a:ext cx="904345" cy="2743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1095-B: Legal Review 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2" name="Google Shape;312;p6"/>
          <p:cNvSpPr/>
          <p:nvPr/>
        </p:nvSpPr>
        <p:spPr>
          <a:xfrm>
            <a:off x="1595063" y="2336827"/>
            <a:ext cx="5992800" cy="2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 508 Assistance request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3" name="Google Shape;313;p6"/>
          <p:cNvSpPr/>
          <p:nvPr/>
        </p:nvSpPr>
        <p:spPr>
          <a:xfrm>
            <a:off x="4641870" y="3024283"/>
            <a:ext cx="2375618" cy="274320"/>
          </a:xfrm>
          <a:prstGeom prst="rect">
            <a:avLst/>
          </a:prstGeom>
          <a:solidFill>
            <a:srgbClr val="0365B9"/>
          </a:solidFill>
          <a:ln>
            <a:noFill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 for opt-in	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"/>
          <p:cNvSpPr/>
          <p:nvPr/>
        </p:nvSpPr>
        <p:spPr>
          <a:xfrm>
            <a:off x="10198500" y="3794760"/>
            <a:ext cx="1406100" cy="274200"/>
          </a:xfrm>
          <a:prstGeom prst="rect">
            <a:avLst/>
          </a:prstGeom>
          <a:solidFill>
            <a:srgbClr val="0365B9"/>
          </a:solidFill>
          <a:ln w="3810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 Wayfinding	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"/>
          <p:cNvSpPr/>
          <p:nvPr/>
        </p:nvSpPr>
        <p:spPr>
          <a:xfrm>
            <a:off x="7205344" y="4515325"/>
            <a:ext cx="2638800" cy="274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 feasibility opt-in build</a:t>
            </a: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6"/>
          <p:cNvSpPr/>
          <p:nvPr/>
        </p:nvSpPr>
        <p:spPr>
          <a:xfrm>
            <a:off x="7536565" y="4169664"/>
            <a:ext cx="1073400" cy="274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for accessible  MVP</a:t>
            </a: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"/>
          <p:cNvSpPr/>
          <p:nvPr/>
        </p:nvSpPr>
        <p:spPr>
          <a:xfrm>
            <a:off x="11198302" y="4517136"/>
            <a:ext cx="904500" cy="2742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for wayfinding</a:t>
            </a: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"/>
          <p:cNvSpPr/>
          <p:nvPr/>
        </p:nvSpPr>
        <p:spPr>
          <a:xfrm>
            <a:off x="8672785" y="1743959"/>
            <a:ext cx="2968040" cy="2743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Turnover document of remaining post-MVP work (VA notify, 2022 IRS form, 508 compliance, multiple year selection)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9" name="Google Shape;319;p6"/>
          <p:cNvSpPr/>
          <p:nvPr/>
        </p:nvSpPr>
        <p:spPr>
          <a:xfrm>
            <a:off x="5908577" y="5268580"/>
            <a:ext cx="195600" cy="1941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20" name="Google Shape;320;p6"/>
          <p:cNvSpPr txBox="1"/>
          <p:nvPr/>
        </p:nvSpPr>
        <p:spPr>
          <a:xfrm>
            <a:off x="5577195" y="5507812"/>
            <a:ext cx="961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Sitewide and Content IA ticket opt-in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21" name="Google Shape;321;p6"/>
          <p:cNvSpPr/>
          <p:nvPr/>
        </p:nvSpPr>
        <p:spPr>
          <a:xfrm>
            <a:off x="9176570" y="3000908"/>
            <a:ext cx="960900" cy="274320"/>
          </a:xfrm>
          <a:prstGeom prst="rect">
            <a:avLst/>
          </a:prstGeom>
          <a:solidFill>
            <a:srgbClr val="0365B9"/>
          </a:solidFill>
          <a:ln>
            <a:noFill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Launch communication plan	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/>
          <p:nvPr/>
        </p:nvSpPr>
        <p:spPr>
          <a:xfrm>
            <a:off x="5658014" y="2668361"/>
            <a:ext cx="968636" cy="2743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Align on launch MVP v. MVP w/ opt-in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Google Shape;323;p6"/>
          <p:cNvSpPr/>
          <p:nvPr/>
        </p:nvSpPr>
        <p:spPr>
          <a:xfrm>
            <a:off x="8961571" y="4855464"/>
            <a:ext cx="1406100" cy="274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Analytics for launch monitoring</a:t>
            </a: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"/>
          <p:cNvSpPr/>
          <p:nvPr/>
        </p:nvSpPr>
        <p:spPr>
          <a:xfrm>
            <a:off x="5633350" y="3410925"/>
            <a:ext cx="3985500" cy="274200"/>
          </a:xfrm>
          <a:prstGeom prst="rect">
            <a:avLst/>
          </a:prstGeom>
          <a:solidFill>
            <a:srgbClr val="0365B9"/>
          </a:solidFill>
          <a:ln>
            <a:noFill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Notification flow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6"/>
          <p:cNvSpPr/>
          <p:nvPr/>
        </p:nvSpPr>
        <p:spPr>
          <a:xfrm>
            <a:off x="6150427" y="3794600"/>
            <a:ext cx="1451700" cy="274320"/>
          </a:xfrm>
          <a:prstGeom prst="rect">
            <a:avLst/>
          </a:prstGeom>
          <a:solidFill>
            <a:srgbClr val="0365B9"/>
          </a:solidFill>
          <a:ln>
            <a:noFill/>
          </a:ln>
        </p:spPr>
        <p:txBody>
          <a:bodyPr spcFirstLastPara="1" wrap="square" lIns="60950" tIns="60925" rIns="6095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 for MVP 508 accessibility	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"/>
          <p:cNvSpPr/>
          <p:nvPr/>
        </p:nvSpPr>
        <p:spPr>
          <a:xfrm>
            <a:off x="8929388" y="5262033"/>
            <a:ext cx="195600" cy="1941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27" name="Google Shape;327;p6"/>
          <p:cNvSpPr txBox="1"/>
          <p:nvPr/>
        </p:nvSpPr>
        <p:spPr>
          <a:xfrm>
            <a:off x="9296925" y="5477250"/>
            <a:ext cx="7080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MVP staging review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28" name="Google Shape;328;p6"/>
          <p:cNvSpPr/>
          <p:nvPr/>
        </p:nvSpPr>
        <p:spPr>
          <a:xfrm>
            <a:off x="8922857" y="5618507"/>
            <a:ext cx="195600" cy="1941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29" name="Google Shape;329;p6"/>
          <p:cNvSpPr txBox="1"/>
          <p:nvPr/>
        </p:nvSpPr>
        <p:spPr>
          <a:xfrm>
            <a:off x="8731203" y="5836175"/>
            <a:ext cx="63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Security &amp; 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privacy review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30" name="Google Shape;330;p6"/>
          <p:cNvSpPr/>
          <p:nvPr/>
        </p:nvSpPr>
        <p:spPr>
          <a:xfrm>
            <a:off x="9679100" y="2655675"/>
            <a:ext cx="1904400" cy="2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Draft opt-in legal review package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" name="Google Shape;331;p6"/>
          <p:cNvSpPr txBox="1"/>
          <p:nvPr/>
        </p:nvSpPr>
        <p:spPr>
          <a:xfrm>
            <a:off x="8748652" y="5494725"/>
            <a:ext cx="576300" cy="1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Analytics &amp; QA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32" name="Google Shape;332;p6"/>
          <p:cNvSpPr/>
          <p:nvPr/>
        </p:nvSpPr>
        <p:spPr>
          <a:xfrm>
            <a:off x="9449813" y="5254571"/>
            <a:ext cx="195600" cy="194100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33" name="Google Shape;333;p6"/>
          <p:cNvSpPr/>
          <p:nvPr/>
        </p:nvSpPr>
        <p:spPr>
          <a:xfrm>
            <a:off x="8685428" y="4169664"/>
            <a:ext cx="1462800" cy="274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notification triggers</a:t>
            </a: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"/>
          <p:cNvSpPr/>
          <p:nvPr/>
        </p:nvSpPr>
        <p:spPr>
          <a:xfrm>
            <a:off x="9755337" y="383958"/>
            <a:ext cx="143100" cy="138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"/>
          <p:cNvSpPr txBox="1"/>
          <p:nvPr/>
        </p:nvSpPr>
        <p:spPr>
          <a:xfrm>
            <a:off x="10004987" y="399008"/>
            <a:ext cx="697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PT Serif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</a:t>
            </a:r>
            <a:r>
              <a:rPr lang="en-US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ned</a:t>
            </a:r>
            <a:r>
              <a:rPr lang="en-US"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by </a:t>
            </a:r>
            <a:r>
              <a:rPr lang="en-US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 </a:t>
            </a:r>
            <a:r>
              <a:rPr lang="en-US"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team(s)</a:t>
            </a:r>
            <a:endParaRPr sz="8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Google Shape;336;p6"/>
          <p:cNvSpPr/>
          <p:nvPr/>
        </p:nvSpPr>
        <p:spPr>
          <a:xfrm>
            <a:off x="10198500" y="4169675"/>
            <a:ext cx="1904400" cy="2742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for Opt-in</a:t>
            </a: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6"/>
          <p:cNvSpPr txBox="1">
            <a:spLocks noGrp="1"/>
          </p:cNvSpPr>
          <p:nvPr>
            <p:ph type="title"/>
          </p:nvPr>
        </p:nvSpPr>
        <p:spPr>
          <a:xfrm>
            <a:off x="312806" y="373500"/>
            <a:ext cx="61197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1095-B workplan</a:t>
            </a:r>
            <a:endParaRPr/>
          </a:p>
        </p:txBody>
      </p:sp>
      <p:sp>
        <p:nvSpPr>
          <p:cNvPr id="338" name="Google Shape;338;p6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Workplan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eef5d78b4_0_15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MVP</a:t>
            </a:r>
            <a:r>
              <a:rPr lang="en-US"/>
              <a:t> design updates</a:t>
            </a:r>
            <a:endParaRPr/>
          </a:p>
        </p:txBody>
      </p:sp>
      <p:sp>
        <p:nvSpPr>
          <p:cNvPr id="345" name="Google Shape;345;g13eef5d78b4_0_15"/>
          <p:cNvSpPr txBox="1">
            <a:spLocks noGrp="1"/>
          </p:cNvSpPr>
          <p:nvPr>
            <p:ph type="body" idx="1"/>
          </p:nvPr>
        </p:nvSpPr>
        <p:spPr>
          <a:xfrm>
            <a:off x="320250" y="1253325"/>
            <a:ext cx="4515600" cy="50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The original 1095-B PDF was not accessible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We added a text file version of the 1095-B (an official IRS version) –  a more accessible format that is screen reader and assistive technology friendly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Our new MVP design features radio buttons to select document download format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PDF offers printability and recognizability; text file offers accessibility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g13eef5d78b4_0_15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347" name="Google Shape;347;g13eef5d78b4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6050" y="547413"/>
            <a:ext cx="2500050" cy="5763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348" name="Google Shape;348;g13eef5d78b4_0_15"/>
          <p:cNvPicPr preferRelativeResize="0"/>
          <p:nvPr/>
        </p:nvPicPr>
        <p:blipFill rotWithShape="1">
          <a:blip r:embed="rId3">
            <a:alphaModFix/>
          </a:blip>
          <a:srcRect l="30182" t="17830" r="19976" b="68918"/>
          <a:stretch/>
        </p:blipFill>
        <p:spPr>
          <a:xfrm>
            <a:off x="5513725" y="2319838"/>
            <a:ext cx="4210200" cy="25805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349" name="Google Shape;349;g13eef5d78b4_0_15"/>
          <p:cNvSpPr/>
          <p:nvPr/>
        </p:nvSpPr>
        <p:spPr>
          <a:xfrm>
            <a:off x="9808300" y="1572850"/>
            <a:ext cx="1347900" cy="7470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3eef5d78b4_0_15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MVP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eef5d78b4_0_22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MVP product functionality</a:t>
            </a:r>
            <a:endParaRPr/>
          </a:p>
        </p:txBody>
      </p:sp>
      <p:sp>
        <p:nvSpPr>
          <p:cNvPr id="357" name="Google Shape;357;g13eef5d78b4_0_22"/>
          <p:cNvSpPr txBox="1">
            <a:spLocks noGrp="1"/>
          </p:cNvSpPr>
          <p:nvPr>
            <p:ph type="body" idx="1"/>
          </p:nvPr>
        </p:nvSpPr>
        <p:spPr>
          <a:xfrm>
            <a:off x="312800" y="1253400"/>
            <a:ext cx="4376400" cy="5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Backend development for PDF and Text file download functionality is complete and being tested in staging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We have built a clickable </a:t>
            </a:r>
            <a:r>
              <a:rPr lang="en-US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prototype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and recorded a product video outlining the complete MVP functionality for the 1095-B download page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g13eef5d78b4_0_2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59" name="Google Shape;359;g13eef5d78b4_0_22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MVP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0" name="Google Shape;360;g13eef5d78b4_0_22" title="1095-B radio downloads functionality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225" y="1145195"/>
            <a:ext cx="6297750" cy="4723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13eef5d78b4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488" y="2216296"/>
            <a:ext cx="2012626" cy="2607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7" name="Google Shape;367;g13eef5d78b4_1_37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Spanish translation for 1095-B documents</a:t>
            </a:r>
            <a:endParaRPr/>
          </a:p>
        </p:txBody>
      </p:sp>
      <p:sp>
        <p:nvSpPr>
          <p:cNvPr id="368" name="Google Shape;368;g13eef5d78b4_1_37"/>
          <p:cNvSpPr txBox="1">
            <a:spLocks noGrp="1"/>
          </p:cNvSpPr>
          <p:nvPr>
            <p:ph type="body" idx="1"/>
          </p:nvPr>
        </p:nvSpPr>
        <p:spPr>
          <a:xfrm>
            <a:off x="320250" y="1253325"/>
            <a:ext cx="5354400" cy="5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0515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9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Revised 1095-B product documentation has been submitted to State Department for translation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051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9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Documents to be translated: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29660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71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SOW Web Content Contract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296608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71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HEC Fact Sheet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296608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71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HEC User Guide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296608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71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1095-B Landing Page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296608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71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HEC FAQ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296608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71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Cover Letter (for mail)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165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90"/>
              <a:buFont typeface="Century Gothic"/>
              <a:buChar char="●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Not expected prior to MVP launch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endParaRPr sz="1800"/>
          </a:p>
        </p:txBody>
      </p:sp>
      <p:sp>
        <p:nvSpPr>
          <p:cNvPr id="369" name="Google Shape;369;g13eef5d78b4_1_37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70" name="Google Shape;370;g13eef5d78b4_1_37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Legal review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1" name="Google Shape;371;g13eef5d78b4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0260" y="1120500"/>
            <a:ext cx="2190716" cy="2730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2" name="Google Shape;372;g13eef5d78b4_1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4250" y="3429000"/>
            <a:ext cx="2190724" cy="26452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3" name="Google Shape;373;g13eef5d78b4_1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9510" y="1253325"/>
            <a:ext cx="2012626" cy="25975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" name="Google Shape;374;g13eef5d78b4_1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6625" y="3615475"/>
            <a:ext cx="2190725" cy="259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eef5d78b4_0_68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Follow-up questions for communications rollout</a:t>
            </a:r>
            <a:endParaRPr/>
          </a:p>
        </p:txBody>
      </p:sp>
      <p:sp>
        <p:nvSpPr>
          <p:cNvPr id="381" name="Google Shape;381;g13eef5d78b4_0_68"/>
          <p:cNvSpPr txBox="1">
            <a:spLocks noGrp="1"/>
          </p:cNvSpPr>
          <p:nvPr>
            <p:ph type="body" idx="1"/>
          </p:nvPr>
        </p:nvSpPr>
        <p:spPr>
          <a:xfrm>
            <a:off x="320250" y="1253325"/>
            <a:ext cx="7678500" cy="5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do we want to communicate to Veterans that they can now get their 1095-B online? Who owns this communication?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MVP and Paperless Delivery will not launch at the same time. Will there be separate communication plans for each or should announcements be delayed to coincide together?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Current work with VANotify is to send launch emails, yearly notifications and triggered emails for opt-in/out – are there other communications you would like for our team to design?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Other channels to be considered for </a:t>
            </a:r>
            <a:r>
              <a:rPr lang="en-US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Communications Rollout Plan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900"/>
          </a:p>
        </p:txBody>
      </p:sp>
      <p:sp>
        <p:nvSpPr>
          <p:cNvPr id="382" name="Google Shape;382;g13eef5d78b4_0_68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83" name="Google Shape;383;g13eef5d78b4_0_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1078" y="1071650"/>
            <a:ext cx="3223897" cy="510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384" name="Google Shape;384;g13eef5d78b4_0_68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Communication plan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A Custom 1">
      <a:dk1>
        <a:srgbClr val="202120"/>
      </a:dk1>
      <a:lt1>
        <a:srgbClr val="FDFFFD"/>
      </a:lt1>
      <a:dk2>
        <a:srgbClr val="303A46"/>
      </a:dk2>
      <a:lt2>
        <a:srgbClr val="F0F1F0"/>
      </a:lt2>
      <a:accent1>
        <a:srgbClr val="022D50"/>
      </a:accent1>
      <a:accent2>
        <a:srgbClr val="0071BF"/>
      </a:accent2>
      <a:accent3>
        <a:srgbClr val="FEB600"/>
      </a:accent3>
      <a:accent4>
        <a:srgbClr val="522597"/>
      </a:accent4>
      <a:accent5>
        <a:srgbClr val="00C0E2"/>
      </a:accent5>
      <a:accent6>
        <a:srgbClr val="DAE4F0"/>
      </a:accent6>
      <a:hlink>
        <a:srgbClr val="0071C0"/>
      </a:hlink>
      <a:folHlink>
        <a:srgbClr val="003D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948</Words>
  <Application>Microsoft Office PowerPoint</Application>
  <PresentationFormat>Widescreen</PresentationFormat>
  <Paragraphs>220</Paragraphs>
  <Slides>13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Century Gothic</vt:lpstr>
      <vt:lpstr>Source Sans Pro SemiBold</vt:lpstr>
      <vt:lpstr>Source Sans Pro</vt:lpstr>
      <vt:lpstr>Arial</vt:lpstr>
      <vt:lpstr>Noto Sans Symbols</vt:lpstr>
      <vt:lpstr>Calibri</vt:lpstr>
      <vt:lpstr>PT Serif</vt:lpstr>
      <vt:lpstr>1_Office Theme</vt:lpstr>
      <vt:lpstr>1095-B Business Owner Brief</vt:lpstr>
      <vt:lpstr>Get to know the team</vt:lpstr>
      <vt:lpstr>PowerPoint Presentation</vt:lpstr>
      <vt:lpstr>1095-B MVP Launch</vt:lpstr>
      <vt:lpstr>1095-B workplan</vt:lpstr>
      <vt:lpstr>MVP design updates</vt:lpstr>
      <vt:lpstr>MVP product functionality</vt:lpstr>
      <vt:lpstr>Spanish translation for 1095-B documents</vt:lpstr>
      <vt:lpstr>Follow-up questions for communications rollout</vt:lpstr>
      <vt:lpstr>1095-B Post-MVP</vt:lpstr>
      <vt:lpstr>Paperless Delivery</vt:lpstr>
      <vt:lpstr>1095-B extended timeline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1095-B Business Owner Brief</dc:title>
  <dc:creator>Jordan White</dc:creator>
  <cp:lastModifiedBy>Tami Corson</cp:lastModifiedBy>
  <cp:revision>1</cp:revision>
  <dcterms:created xsi:type="dcterms:W3CDTF">2022-02-09T22:10:49Z</dcterms:created>
  <dcterms:modified xsi:type="dcterms:W3CDTF">2022-07-29T16:57:57Z</dcterms:modified>
</cp:coreProperties>
</file>